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88825"/>
  <p:notesSz cx="6858000" cy="9144000"/>
  <p:embeddedFontLst>
    <p:embeddedFont>
      <p:font typeface="Century Gothic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regular.fntdata"/><Relationship Id="rId20" Type="http://schemas.openxmlformats.org/officeDocument/2006/relationships/slide" Target="slides/slide14.xml"/><Relationship Id="rId42" Type="http://schemas.openxmlformats.org/officeDocument/2006/relationships/font" Target="fonts/CenturyGothic-italic.fntdata"/><Relationship Id="rId41" Type="http://schemas.openxmlformats.org/officeDocument/2006/relationships/font" Target="fonts/CenturyGothic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CenturyGothic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959908d48_0_2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959908d4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4959908d48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9720910e2_2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9720910e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49720910e2_2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959908d48_0_3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959908d4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4959908d48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9720910e2_2_1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9720910e2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49720910e2_2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9720910e2_2_10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9720910e2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49720910e2_2_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61e4043e9_2_8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61e4043e9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461e4043e9_2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96a088335_1_2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96a08833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496a088335_1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61e4043e9_2_4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61e4043e9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461e4043e9_2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61e4043e9_5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61e4043e9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C5.0 is significantly faster than C4.5 algorithm, more memory efficient, gets results efficiently with smaller </a:t>
            </a:r>
            <a:r>
              <a:rPr lang="en-US"/>
              <a:t>decision</a:t>
            </a:r>
            <a:r>
              <a:rPr lang="en-US"/>
              <a:t>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Since the rules derived from the model have a very straightforward interpretation.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-&gt; We are getting an accuracy of 79.24 approx and an error rate of 20.18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-&gt; Target is churn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-&gt; Others are potential predictors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-&gt; 80% training data and 20% test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g461e4043e9_5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61e4043e9_5_2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61e4043e9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predicted vs actual (TP,FN,FP,TN)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461e4043e9_5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9720910e2_2_8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9720910e2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49720910e2_2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61e4043e9_5_3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61e4043e9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461e4043e9_5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61e4043e9_5_7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61e4043e9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P(A) = Degree to which we </a:t>
            </a:r>
            <a:r>
              <a:rPr lang="en-US"/>
              <a:t>believe</a:t>
            </a:r>
            <a:r>
              <a:rPr lang="en-US"/>
              <a:t> the model </a:t>
            </a:r>
            <a:r>
              <a:rPr lang="en-US"/>
              <a:t>accurately</a:t>
            </a:r>
            <a:r>
              <a:rPr lang="en-US"/>
              <a:t> describes the reality based on prior info. (evidence based)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P(C|A) = It describes how well the model predicts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P(C)=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461e4043e9_5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61e4043e9_5_6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61e4043e9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461e4043e9_5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959908d48_0_4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959908d4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1.The Classification and regression tree algorithm is used here to find the accuracy the accuracy of the classification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2.The dataset is primarily segregated to 80 train and 20 % split. We use the train_dataset to train our model and test_dataset for testing the model to improve the accuracy of the provisional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3.The split we have as far as this dataset is concerned are Churn YEs and 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.As you can see the from roc curve which maps based on specificity and sensitivity, we have an estimated area of 78% and the total area under the curve here is directly proportional in representing how sound the model 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We are achieving an estimated accuracy of 78.53% and an error rate of 21.53%.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4959908d48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9720910e2_2_3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9720910e2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using Decision Tree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 decision is developed and split based on variable importance generated by the random forest algorithm.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Therefore the decision tree is classified based on top 3 variables affecting the accuracy of the data which in this case are: Contract , Monthly charges and Tenure.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Tree explanation and prp cart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Performance measures like Precision, recall and f1 score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Precision is the ratio of correctly predicted positive values to the total predicted observations. </a:t>
            </a:r>
            <a:r>
              <a:rPr lang="en-US"/>
              <a:t>=&gt; TP/TP+FP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Recall on the other hand is the ratio of the correctly predicted positive observations to the ratio of all the observations in the class YEs . =&gt;TP/TP+FN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F1 score is generated by calculating the weighted average of the precision and recall. =&gt; 2*(recall*precision)/(recall+precision)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Accuracy is the most intuitive performance which is simply the ratio of correctly predicted observations to the total number of observations. =&gt; </a:t>
            </a:r>
            <a:r>
              <a:rPr lang="en-US"/>
              <a:t> TP+TN/TP+TN+FP+FN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          Pred:	No	Yes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Actual No 	TN	FP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	Yes	FN	TP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</p:txBody>
      </p:sp>
      <p:sp>
        <p:nvSpPr>
          <p:cNvPr id="368" name="Google Shape;368;g49720910e2_2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9720910e2_2_4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9720910e2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K-nearest Neighbor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 KNN can be used for both regression and classification models. In this case we are using KNN for classification.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 So basically how the K-nearest Neighbor algorithm works is given any training vector this algorithm finds the nearest neighbor classes irrespective of what their labels 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The number of closest neighbors the algorithm identifies depends on the value of K passed in that particular iteration.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As you can see in the slides, the confusion matrix, accuracy , precision, recall and F1 is generated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Pred:	No	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Actual No 	TN	FP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Yes	FN	TP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49720910e2_2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9720910e2_2_7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9720910e2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We have tested the accuracy of the classification model for different values of K in the algorithm and there seems to be a steady increase in the accuracy of the model with the increase in the K value. We have got 72.35% for K=1, 74.48% for K=2, 76.54% for K=5 and  We have got the highest accuracy for the model according to knn for the k value of 30 that is  : 78.56%</a:t>
            </a:r>
            <a:endParaRPr/>
          </a:p>
        </p:txBody>
      </p:sp>
      <p:sp>
        <p:nvSpPr>
          <p:cNvPr id="388" name="Google Shape;388;g49720910e2_2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9720910e2_2_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9720910e2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we can also observe there is a steady increase in the values generated for the performance measures with every incremental value of K for the most part with the exception of recall for the third and fourth iterations</a:t>
            </a:r>
            <a:endParaRPr/>
          </a:p>
        </p:txBody>
      </p:sp>
      <p:sp>
        <p:nvSpPr>
          <p:cNvPr id="396" name="Google Shape;396;g49720910e2_2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61e4043e9_2_5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61e4043e9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461e4043e9_2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61e4043e9_2_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61e4043e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461e4043e9_2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61a0c510a_0_6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61a0c510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461a0c510a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959908d48_0_4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959908d4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4959908d48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61e4043e9_2_10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61e4043e9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461e4043e9_2_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959908d48_0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959908d4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4959908d48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959908d48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959908d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4959908d4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959908d48_0_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959908d4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4959908d48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61a0c510a_0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61a0c510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461a0c510a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959908d48_0_1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959908d4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4959908d48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9720910e2_2_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9720910e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49720910e2_2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ield">
  <p:cSld name="Shield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el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7714" y="1196775"/>
            <a:ext cx="5199888" cy="566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body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Google Shape;16;p2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0" name="Google Shape;20;p2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21;p2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Bullets 2 col">
  <p:cSld name="Subhead w/ Bullets 2 col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2"/>
          <p:cNvSpPr txBox="1"/>
          <p:nvPr>
            <p:ph idx="1" type="body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2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12"/>
          <p:cNvSpPr txBox="1"/>
          <p:nvPr>
            <p:ph idx="2" type="body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idx="3" type="body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No Bullets">
  <p:cSld name="Subhead w/ No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idx="1" type="body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Google Shape;138;p13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3"/>
          <p:cNvSpPr txBox="1"/>
          <p:nvPr>
            <p:ph idx="2" type="body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No Bullets 2 col">
  <p:cSld name="Subhead w/ No Bullets 2 col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p14"/>
          <p:cNvSpPr txBox="1"/>
          <p:nvPr>
            <p:ph idx="2" type="body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3" type="body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no Subhead">
  <p:cSld name="Title with no Subhead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no Subhead 2 col">
  <p:cSld name="Title with no Subhead 2 col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4" name="Google Shape;154;p16"/>
          <p:cNvSpPr txBox="1"/>
          <p:nvPr>
            <p:ph idx="2" type="body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8"/>
          <p:cNvGrpSpPr/>
          <p:nvPr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158" name="Google Shape;158;p18"/>
            <p:cNvCxnSpPr/>
            <p:nvPr/>
          </p:nvCxnSpPr>
          <p:spPr>
            <a:xfrm>
              <a:off x="8129945" y="5092180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18"/>
            <p:cNvCxnSpPr/>
            <p:nvPr/>
          </p:nvCxnSpPr>
          <p:spPr>
            <a:xfrm>
              <a:off x="-1" y="5092922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0" name="Google Shape;160;p18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8"/>
          <p:cNvSpPr txBox="1"/>
          <p:nvPr>
            <p:ph idx="1" type="subTitle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tevens-Secondary-PMSColor-R.png" id="162" name="Google Shape;16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07528" y="678405"/>
            <a:ext cx="3580638" cy="305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1521" y="4263995"/>
            <a:ext cx="24384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vens Seal">
  <p:cSld name="Stevens Se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9" name="Google Shape;29;p3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33" name="Google Shape;33;p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" name="Google Shape;34;p3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" name="Google Shape;35;p3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vens Clock">
  <p:cSld name="Stevens Cloc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42" name="Google Shape;42;p4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4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4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46" name="Google Shape;46;p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" name="Google Shape;48;p4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vens Fountain">
  <p:cSld name="Stevens Fountai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54825" y="0"/>
            <a:ext cx="5334000" cy="682752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" name="Google Shape;54;p5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55" name="Google Shape;55;p5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5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59" name="Google Shape;59;p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60;p5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5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rchbearer">
  <p:cSld name="Torchbear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26194" y="0"/>
            <a:ext cx="5362631" cy="68641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7" name="Google Shape;67;p6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68" name="Google Shape;68;p6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6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0" name="Google Shape;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6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72" name="Google Shape;72;p6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3" name="Google Shape;73;p6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6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udents with NYC skyline">
  <p:cSld name="Students with NYC skylin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0" name="Google Shape;80;p7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81" name="Google Shape;81;p7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7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85" name="Google Shape;85;p7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" name="Google Shape;86;p7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7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dwin A Stevens Hall">
  <p:cSld name="Edwin A Stevens Hall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26194" y="0"/>
            <a:ext cx="5362631" cy="686416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8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93" name="Google Shape;93;p8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94" name="Google Shape;94;p8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8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8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98" name="Google Shape;98;p8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9" name="Google Shape;99;p8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8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mpus Aerial">
  <p:cSld name="Campus Aerial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9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9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6" name="Google Shape;106;p9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07" name="Google Shape;107;p9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9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09" name="Google Shape;1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9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11" name="Google Shape;111;p9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2" name="Google Shape;112;p9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9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Bullets">
  <p:cSld name="Subhead w/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1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1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Google Shape;128;p11"/>
          <p:cNvSpPr txBox="1"/>
          <p:nvPr>
            <p:ph idx="2" type="body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/>
          <p:nvPr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0"/>
          <p:cNvCxnSpPr/>
          <p:nvPr/>
        </p:nvCxnSpPr>
        <p:spPr>
          <a:xfrm>
            <a:off x="8129945" y="6419317"/>
            <a:ext cx="4058879" cy="0"/>
          </a:xfrm>
          <a:prstGeom prst="straightConnector1">
            <a:avLst/>
          </a:prstGeom>
          <a:noFill/>
          <a:ln cap="flat" cmpd="sng" w="50800">
            <a:solidFill>
              <a:srgbClr val="DF70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10"/>
          <p:cNvCxnSpPr/>
          <p:nvPr/>
        </p:nvCxnSpPr>
        <p:spPr>
          <a:xfrm>
            <a:off x="-1" y="6420059"/>
            <a:ext cx="8129946" cy="0"/>
          </a:xfrm>
          <a:prstGeom prst="straightConnector1">
            <a:avLst/>
          </a:prstGeom>
          <a:noFill/>
          <a:ln cap="flat" cmpd="sng" w="50800">
            <a:solidFill>
              <a:srgbClr val="0F78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" name="Google Shape;118;p10"/>
          <p:cNvGrpSpPr/>
          <p:nvPr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19" name="Google Shape;119;p10"/>
            <p:cNvCxnSpPr/>
            <p:nvPr/>
          </p:nvCxnSpPr>
          <p:spPr>
            <a:xfrm>
              <a:off x="6099048" y="26122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10"/>
            <p:cNvCxnSpPr/>
            <p:nvPr/>
          </p:nvCxnSpPr>
          <p:spPr>
            <a:xfrm>
              <a:off x="0" y="26679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21" name="Google Shape;121;p10"/>
            <p:cNvPicPr preferRelativeResize="0"/>
            <p:nvPr/>
          </p:nvPicPr>
          <p:blipFill rotWithShape="1">
            <a:blip r:embed="rId1">
              <a:alphaModFix/>
            </a:blip>
            <a:srcRect b="0" l="0" r="68665" t="13018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5975" y="6584950"/>
            <a:ext cx="29337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 txBox="1"/>
          <p:nvPr>
            <p:ph idx="12" type="sldNum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7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57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Relationship Id="rId4" Type="http://schemas.openxmlformats.org/officeDocument/2006/relationships/image" Target="../media/image20.png"/><Relationship Id="rId5" Type="http://schemas.openxmlformats.org/officeDocument/2006/relationships/image" Target="../media/image50.jpg"/><Relationship Id="rId6" Type="http://schemas.openxmlformats.org/officeDocument/2006/relationships/image" Target="../media/image5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59.png"/><Relationship Id="rId6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Relationship Id="rId5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blastchar/telco-customer-churn" TargetMode="External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idx="2" type="body"/>
          </p:nvPr>
        </p:nvSpPr>
        <p:spPr>
          <a:xfrm>
            <a:off x="263625" y="2060023"/>
            <a:ext cx="116616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2400"/>
              <a:t>Prof. Khasha Dehnad</a:t>
            </a:r>
            <a:endParaRPr b="1" i="0"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0" sz="2400"/>
          </a:p>
        </p:txBody>
      </p:sp>
      <p:sp>
        <p:nvSpPr>
          <p:cNvPr id="169" name="Google Shape;169;p19"/>
          <p:cNvSpPr txBox="1"/>
          <p:nvPr>
            <p:ph idx="3" type="body"/>
          </p:nvPr>
        </p:nvSpPr>
        <p:spPr>
          <a:xfrm>
            <a:off x="263625" y="368500"/>
            <a:ext cx="11661600" cy="1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400"/>
              <a:t>CS-513</a:t>
            </a:r>
            <a:endParaRPr sz="3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400"/>
              <a:t>Knowledge Discovery </a:t>
            </a:r>
            <a:endParaRPr sz="3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400"/>
              <a:t>&amp; Data Mining Project</a:t>
            </a:r>
            <a:endParaRPr sz="3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400"/>
              <a:t>Telco Customer Churn</a:t>
            </a:r>
            <a:r>
              <a:rPr lang="en-US" sz="3400"/>
              <a:t> -  Customer Retention</a:t>
            </a:r>
            <a:endParaRPr sz="340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28850"/>
            <a:ext cx="12188825" cy="34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1161988" y="5054500"/>
            <a:ext cx="23949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-- About </a:t>
            </a:r>
            <a:r>
              <a:rPr b="1" lang="en-US" sz="1800"/>
              <a:t>the dataset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28"/>
          <p:cNvSpPr txBox="1"/>
          <p:nvPr>
            <p:ph type="title"/>
          </p:nvPr>
        </p:nvSpPr>
        <p:spPr>
          <a:xfrm>
            <a:off x="302600" y="418350"/>
            <a:ext cx="39189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Data Preparation</a:t>
            </a:r>
            <a:endParaRPr sz="3400"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875" y="93075"/>
            <a:ext cx="6321399" cy="624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75238"/>
            <a:ext cx="4414074" cy="307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29"/>
          <p:cNvSpPr txBox="1"/>
          <p:nvPr>
            <p:ph type="title"/>
          </p:nvPr>
        </p:nvSpPr>
        <p:spPr>
          <a:xfrm>
            <a:off x="302599" y="418350"/>
            <a:ext cx="116865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Summary of the data</a:t>
            </a:r>
            <a:endParaRPr sz="3400"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447" y="1949575"/>
            <a:ext cx="6706626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38" y="1949563"/>
            <a:ext cx="488632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302600" y="1264650"/>
            <a:ext cx="11585700" cy="4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An outliers is an observation that lies at an abnormal distance from the other values in a random sample from a population.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We use Interquartile Range Rule (IQR) to identify the outliers, this sets a Min and Max value for the range based on the 1st and 3rd quartile. It is a measure of variability that gives the spread of the middle 50% of the data.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IQR = Q3-Q1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 point is said to be an outlier if it located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 below Q1 - 1.5*(IQR) or above Q3+1.5*(IQR)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. It is viewed as being too far from the central values to be reasonable.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We used IQR on the variable “Tenure” to identify and handle the outliers.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30"/>
          <p:cNvSpPr txBox="1"/>
          <p:nvPr>
            <p:ph type="title"/>
          </p:nvPr>
        </p:nvSpPr>
        <p:spPr>
          <a:xfrm>
            <a:off x="539499" y="442025"/>
            <a:ext cx="11348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Outliers</a:t>
            </a:r>
            <a:endParaRPr sz="3400"/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224" y="3529745"/>
            <a:ext cx="1544026" cy="5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2825" y="4510725"/>
            <a:ext cx="2223034" cy="186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025" y="4510725"/>
            <a:ext cx="2474226" cy="18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302600" y="1347250"/>
            <a:ext cx="8326800" cy="4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Handling the missing values in the Total Charges column with the mean. We didn’t want to remove NA’s, as our dataset consist of only 7043 records.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customerID column is excluded  from the dataset while training the model. 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Normalization Technique - Z-score standardization -</a:t>
            </a:r>
            <a:r>
              <a:rPr lang="en-US" sz="24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to create z-scores (standardized scores) from a variable, you would subtract the mean of all data points from each individual data point, then divide those points by the standard deviation of all points.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p31"/>
          <p:cNvSpPr txBox="1"/>
          <p:nvPr>
            <p:ph type="title"/>
          </p:nvPr>
        </p:nvSpPr>
        <p:spPr>
          <a:xfrm>
            <a:off x="302599" y="418350"/>
            <a:ext cx="11585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Missing values &amp; Normalization</a:t>
            </a:r>
            <a:endParaRPr sz="3400"/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5523" y="1708725"/>
            <a:ext cx="1442784" cy="2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8626" y="1708726"/>
            <a:ext cx="1442775" cy="250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625" y="5209129"/>
            <a:ext cx="3503952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7225" y="5209113"/>
            <a:ext cx="2028600" cy="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idx="1" type="body"/>
          </p:nvPr>
        </p:nvSpPr>
        <p:spPr>
          <a:xfrm>
            <a:off x="302600" y="1306037"/>
            <a:ext cx="11585700" cy="47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The Categorical variables are made into factor and converted into numerics. There are multiple </a:t>
            </a:r>
            <a:r>
              <a:rPr lang="en-US"/>
              <a:t>categories</a:t>
            </a:r>
            <a:r>
              <a:rPr lang="en-US"/>
              <a:t> in a single variable and they are represented in numbers to help us in the prediction process.</a:t>
            </a:r>
            <a:endParaRPr/>
          </a:p>
        </p:txBody>
      </p:sp>
      <p:sp>
        <p:nvSpPr>
          <p:cNvPr id="293" name="Google Shape;293;p32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32"/>
          <p:cNvSpPr txBox="1"/>
          <p:nvPr>
            <p:ph type="title"/>
          </p:nvPr>
        </p:nvSpPr>
        <p:spPr>
          <a:xfrm>
            <a:off x="302599" y="418350"/>
            <a:ext cx="108852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Converting </a:t>
            </a:r>
            <a:r>
              <a:rPr lang="en-US"/>
              <a:t>Categorical (Nominal) variables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88" y="2117163"/>
            <a:ext cx="11240849" cy="37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idx="1" type="body"/>
          </p:nvPr>
        </p:nvSpPr>
        <p:spPr>
          <a:xfrm>
            <a:off x="302600" y="1705600"/>
            <a:ext cx="5904000" cy="4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After the data preparation is done, the dataset is divided into Training and Test set.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Training set = 80%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Test set = 20%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 train the model with the training data, and test the Prediction  accuracy of the model using the test  data.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3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33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 the dataset into Training &amp; Test sets </a:t>
            </a:r>
            <a:endParaRPr/>
          </a:p>
        </p:txBody>
      </p:sp>
      <p:pic>
        <p:nvPicPr>
          <p:cNvPr id="304" name="Google Shape;3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599" y="1648550"/>
            <a:ext cx="5903925" cy="37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9150"/>
            <a:ext cx="11037674" cy="54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626" y="3105425"/>
            <a:ext cx="5333249" cy="30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775" y="3008364"/>
            <a:ext cx="4338900" cy="325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302600" y="1302900"/>
            <a:ext cx="6076500" cy="47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random forest technique examines a large ensemble of decision trees, by first generating a random sample of the original data with replacement.The plot shows each variable on the y-axis, and their importance on the x-axis. They are ordered top-to-bottom as most- to least-important.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more the accuracy of the random forest decreases due to the exclusion (or permutation) of a single variable, the more important that variable is deemed, and therefore variables with a large mean decrease in accuracy are more important for classification of the data.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mean decrease in Gini coefficient is a measure of how each variable contributes to the homogeneity of the nodes and leaves in the resulting random forest.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5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35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 Importance using Random Forest</a:t>
            </a:r>
            <a:endParaRPr/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526" y="1599025"/>
            <a:ext cx="5355000" cy="39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75" y="5303115"/>
            <a:ext cx="5355001" cy="1051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057137" cy="614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354381" cy="614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740687" y="4346625"/>
            <a:ext cx="19050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Mukunth Rajendran</a:t>
            </a:r>
            <a:endParaRPr b="1"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663" y="2357288"/>
            <a:ext cx="1845800" cy="18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>
            <p:ph type="title"/>
          </p:nvPr>
        </p:nvSpPr>
        <p:spPr>
          <a:xfrm>
            <a:off x="302599" y="418350"/>
            <a:ext cx="11585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Members</a:t>
            </a:r>
            <a:endParaRPr b="1" sz="3400"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013" y="2357300"/>
            <a:ext cx="1905000" cy="18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6470175" y="4346625"/>
            <a:ext cx="19050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        Vikas Bhat</a:t>
            </a:r>
            <a:endParaRPr b="1"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863" y="2357300"/>
            <a:ext cx="1845799" cy="18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143262" y="4346625"/>
            <a:ext cx="19050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Aprajita Seth</a:t>
            </a:r>
            <a:endParaRPr b="1"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1563" y="2357300"/>
            <a:ext cx="1845799" cy="18457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9199663" y="4346625"/>
            <a:ext cx="1845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Eshwar Vasudevan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25" y="166250"/>
            <a:ext cx="10527875" cy="61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25" y="96975"/>
            <a:ext cx="11774575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4028" cy="5935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2" name="Google Shape;3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50" y="534875"/>
            <a:ext cx="10782676" cy="54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500" y="153950"/>
            <a:ext cx="2541400" cy="19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7275" y="1346824"/>
            <a:ext cx="301942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1" name="Google Shape;3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00" y="598375"/>
            <a:ext cx="10930651" cy="52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77" y="1566725"/>
            <a:ext cx="5791424" cy="42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1900" y="1859125"/>
            <a:ext cx="3393400" cy="24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0450" y="5529475"/>
            <a:ext cx="132397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25" y="248575"/>
            <a:ext cx="10517950" cy="60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 txBox="1"/>
          <p:nvPr/>
        </p:nvSpPr>
        <p:spPr>
          <a:xfrm>
            <a:off x="675150" y="1929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K=1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K=2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K=5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K=30  </a:t>
            </a:r>
            <a:endParaRPr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075" y="4701225"/>
            <a:ext cx="2037250" cy="9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9050" y="4744000"/>
            <a:ext cx="4664287" cy="12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0" y="376825"/>
            <a:ext cx="11014026" cy="53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400" y="1925950"/>
            <a:ext cx="8548499" cy="39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9" name="Google Shape;3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" y="619550"/>
            <a:ext cx="11037299" cy="54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925" y="2410400"/>
            <a:ext cx="9982200" cy="38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idx="1" type="body"/>
          </p:nvPr>
        </p:nvSpPr>
        <p:spPr>
          <a:xfrm>
            <a:off x="301575" y="1291050"/>
            <a:ext cx="11585700" cy="46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Support Vector Machines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are Supervised learning models with associated learning algorithms that analyze data used for classification and regression analyses.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We tried to implement SVM and got an accuracy rate of 77.64%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6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p46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Vector Machine (SVM)</a:t>
            </a:r>
            <a:endParaRPr/>
          </a:p>
        </p:txBody>
      </p:sp>
      <p:pic>
        <p:nvPicPr>
          <p:cNvPr id="409" name="Google Shape;4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888" y="3390813"/>
            <a:ext cx="35528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25" y="2898270"/>
            <a:ext cx="6392199" cy="31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 txBox="1"/>
          <p:nvPr>
            <p:ph idx="1" type="body"/>
          </p:nvPr>
        </p:nvSpPr>
        <p:spPr>
          <a:xfrm>
            <a:off x="302600" y="1279200"/>
            <a:ext cx="5582700" cy="4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 ANN is based on a collection of connected units or nodes called artificial neurons, which loosely model the neurons in a biological brain.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neural network itself is not an algorithm, but rather a framework for many different machine learning  algorithms to work together and process complex data inputs.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Confusion Matrix:</a:t>
            </a:r>
            <a:endParaRPr b="1" sz="14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Accuracy &amp; Error Rate:</a:t>
            </a:r>
            <a:endParaRPr b="1" sz="14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running time is 5 mins only.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7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47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Artificial Neural Network(ANN)</a:t>
            </a:r>
            <a:endParaRPr/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300" y="1409500"/>
            <a:ext cx="5786476" cy="475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25" y="3074913"/>
            <a:ext cx="2709825" cy="7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88" y="4176350"/>
            <a:ext cx="27336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3050" y="2901900"/>
            <a:ext cx="3122775" cy="26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302600" y="1273487"/>
            <a:ext cx="11585700" cy="4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Introduction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Profound Question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CRISP DM model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Business Implications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Dataset - Quicklook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Data Preparation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Outliers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Missing Values and Normalization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Converting Categorical (Nominal) 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Algorithms - Random Forest, </a:t>
            </a:r>
            <a:r>
              <a:rPr lang="en-US" sz="2400"/>
              <a:t>C5.0, Naive Bayes, Decision Tree, SVM, KNN,  ANN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Model </a:t>
            </a:r>
            <a:r>
              <a:rPr lang="en-US" sz="2400"/>
              <a:t>Comparison</a:t>
            </a:r>
            <a:r>
              <a:rPr lang="en-US" sz="2400"/>
              <a:t> using ROC curve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Conclusion</a:t>
            </a:r>
            <a:endParaRPr sz="2400"/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21"/>
          <p:cNvSpPr txBox="1"/>
          <p:nvPr>
            <p:ph type="title"/>
          </p:nvPr>
        </p:nvSpPr>
        <p:spPr>
          <a:xfrm>
            <a:off x="302599" y="418350"/>
            <a:ext cx="11585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Table of Content</a:t>
            </a:r>
            <a:endParaRPr sz="3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idx="1" type="body"/>
          </p:nvPr>
        </p:nvSpPr>
        <p:spPr>
          <a:xfrm>
            <a:off x="302601" y="1255525"/>
            <a:ext cx="5803800" cy="48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RF, CART, C50 &amp; NB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The accuracy of each model are as follows: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RF = 73.172%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CART = 78.53%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u="sng"/>
              <a:t>C5 = 79.24%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KNN = 78.56%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NB = 69.83%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ANN = 79.13%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Thereby, stating that C5.0 does a great job with a less error rate compared to the rest, followed by ANN, which performance slightly lower as compared to the C5.0.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429" name="Google Shape;429;p48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48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Comparison using ROC Curve</a:t>
            </a:r>
            <a:endParaRPr/>
          </a:p>
        </p:txBody>
      </p:sp>
      <p:pic>
        <p:nvPicPr>
          <p:cNvPr id="431" name="Google Shape;4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800" y="1758300"/>
            <a:ext cx="5468024" cy="4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8"/>
          <p:cNvSpPr txBox="1"/>
          <p:nvPr>
            <p:ph idx="1" type="body"/>
          </p:nvPr>
        </p:nvSpPr>
        <p:spPr>
          <a:xfrm>
            <a:off x="10133675" y="4003475"/>
            <a:ext cx="1492500" cy="13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RF &lt;- </a:t>
            </a:r>
            <a:r>
              <a:rPr b="1" lang="en-US" sz="1200">
                <a:solidFill>
                  <a:srgbClr val="FF0000"/>
                </a:solidFill>
              </a:rPr>
              <a:t>RED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/>
              <a:t>CART &lt;- </a:t>
            </a:r>
            <a:r>
              <a:rPr b="1" lang="en-US" sz="1200">
                <a:solidFill>
                  <a:srgbClr val="FFD966"/>
                </a:solidFill>
              </a:rPr>
              <a:t>YELLOW</a:t>
            </a:r>
            <a:endParaRPr b="1" sz="12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/>
              <a:t>C50 &lt;- </a:t>
            </a:r>
            <a:r>
              <a:rPr b="1" lang="en-US" sz="1200">
                <a:solidFill>
                  <a:srgbClr val="1155CC"/>
                </a:solidFill>
              </a:rPr>
              <a:t>BLUE</a:t>
            </a:r>
            <a:endParaRPr b="1" sz="12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200"/>
              <a:t>NB &lt;- </a:t>
            </a:r>
            <a:r>
              <a:rPr b="1" lang="en-US" sz="1200">
                <a:solidFill>
                  <a:srgbClr val="00FF00"/>
                </a:solidFill>
              </a:rPr>
              <a:t>GREEN</a:t>
            </a:r>
            <a:endParaRPr b="1" sz="1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>
            <p:ph idx="1" type="body"/>
          </p:nvPr>
        </p:nvSpPr>
        <p:spPr>
          <a:xfrm>
            <a:off x="302600" y="1264662"/>
            <a:ext cx="11585700" cy="4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Best method of our problem solving is Random Forest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Less percentage error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Easy to implement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Best fit for classification problem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Cleaning the dataset was the most time consuming process (took </a:t>
            </a:r>
            <a:r>
              <a:rPr lang="en-US" sz="2400"/>
              <a:t>at least</a:t>
            </a:r>
            <a:r>
              <a:rPr lang="en-US" sz="2400"/>
              <a:t> 60% of the project time)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Outliers must be analysed (not </a:t>
            </a:r>
            <a:r>
              <a:rPr lang="en-US" sz="2400"/>
              <a:t>ignored</a:t>
            </a:r>
            <a:r>
              <a:rPr lang="en-US" sz="2400"/>
              <a:t> or removed) as they may be relevant to dataset sometimes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9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p49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>
            <p:ph idx="1" type="body"/>
          </p:nvPr>
        </p:nvSpPr>
        <p:spPr>
          <a:xfrm>
            <a:off x="804500" y="820350"/>
            <a:ext cx="10579800" cy="11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6000"/>
              <a:t>Make a customer, not a sale.</a:t>
            </a:r>
            <a:endParaRPr b="1" sz="6000"/>
          </a:p>
        </p:txBody>
      </p:sp>
      <p:sp>
        <p:nvSpPr>
          <p:cNvPr id="447" name="Google Shape;447;p50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8" name="Google Shape;4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5" y="1864701"/>
            <a:ext cx="12100373" cy="44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idx="1" type="subTitle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rPr b="1" lang="en-US" sz="3600"/>
              <a:t>THANK YOU!</a:t>
            </a:r>
            <a:endParaRPr b="1" i="0" sz="3600" u="none" cap="none" strike="noStrike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68980" y="1626251"/>
            <a:ext cx="115857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“Get closer than ever to your customers. So close that you tell them what they need well before they realize it themselves.” – Steve Jobs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primary motive of any market is to keep customers interested and engaged, and o</a:t>
            </a:r>
            <a:r>
              <a:rPr lang="en-US" sz="2400"/>
              <a:t>ur project is focused on finding the impact of 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different variables affecting customer retention.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Our Client - </a:t>
            </a:r>
            <a:r>
              <a:rPr lang="en-US" sz="2400"/>
              <a:t>Telecommunication</a:t>
            </a:r>
            <a:r>
              <a:rPr lang="en-US" sz="2400"/>
              <a:t> Company ‘</a:t>
            </a:r>
            <a:r>
              <a:rPr b="1" i="1" lang="en-US" sz="2400"/>
              <a:t>Telco’</a:t>
            </a:r>
            <a:endParaRPr b="1" i="1"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Our </a:t>
            </a:r>
            <a:r>
              <a:rPr lang="en-US" sz="2400"/>
              <a:t>Dataset - Telco customer CHURN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 Source - Kaggle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https://www.kaggle.com/blastchar/telco-customer-churn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2"/>
          <p:cNvSpPr txBox="1"/>
          <p:nvPr>
            <p:ph type="title"/>
          </p:nvPr>
        </p:nvSpPr>
        <p:spPr>
          <a:xfrm>
            <a:off x="68975" y="335875"/>
            <a:ext cx="11585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400"/>
              <a:t>Introduction</a:t>
            </a:r>
            <a:endParaRPr b="1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 txBox="1"/>
          <p:nvPr>
            <p:ph idx="2" type="body"/>
          </p:nvPr>
        </p:nvSpPr>
        <p:spPr>
          <a:xfrm>
            <a:off x="68975" y="662500"/>
            <a:ext cx="11585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rgbClr val="24292E"/>
                </a:solidFill>
              </a:rPr>
              <a:t>Telco Customer Churn Dataset - Customer Retention</a:t>
            </a:r>
            <a:endParaRPr sz="2600"/>
          </a:p>
        </p:txBody>
      </p:sp>
      <p:pic>
        <p:nvPicPr>
          <p:cNvPr descr="Image result for customer retention"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6375" y="3135550"/>
            <a:ext cx="4654500" cy="31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302600" y="1155050"/>
            <a:ext cx="11585700" cy="49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/>
              <a:t>What we are predicting?</a:t>
            </a:r>
            <a:endParaRPr i="1" sz="24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Whether the current customer will be there in the future or not?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400" u="sng"/>
              <a:t>How we are predicting?</a:t>
            </a:r>
            <a:endParaRPr i="1" sz="24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By finding which variables impact customer retention, and then preparing the model with those variables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400" u="sng"/>
              <a:t>Which models we are using?</a:t>
            </a:r>
            <a:endParaRPr i="1" sz="24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Classification Models- Random Forest, C5.0, Naive Bayes, Decision Tree, SVM, KNN, ANN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3"/>
          <p:cNvSpPr txBox="1"/>
          <p:nvPr>
            <p:ph type="title"/>
          </p:nvPr>
        </p:nvSpPr>
        <p:spPr>
          <a:xfrm>
            <a:off x="302599" y="418350"/>
            <a:ext cx="11585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Profound Question</a:t>
            </a:r>
            <a:endParaRPr sz="3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302602" y="1708725"/>
            <a:ext cx="6528000" cy="43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The CRISP-DM model  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provides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 a structured approach for planning a data mining project by dividing it into 6 major phases.</a:t>
            </a:r>
            <a:endParaRPr sz="24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81000" lvl="0" marL="8763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2400"/>
              <a:buAutoNum type="arabicPeriod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Business understanding</a:t>
            </a:r>
            <a:endParaRPr sz="24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81000" lvl="0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AutoNum type="arabicPeriod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Data understanding</a:t>
            </a:r>
            <a:endParaRPr sz="24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81000" lvl="0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AutoNum type="arabicPeriod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Data preparation</a:t>
            </a:r>
            <a:endParaRPr sz="24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81000" lvl="0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AutoNum type="arabicPeriod"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</a:rPr>
              <a:t>Modeling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AutoNum type="arabicPeriod"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</a:rPr>
              <a:t>Evaluation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0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AutoNum type="arabicPeriod"/>
            </a:pP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</a:rPr>
              <a:t>Deployment</a:t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7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216" name="Google Shape;216;p24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4"/>
          <p:cNvSpPr txBox="1"/>
          <p:nvPr>
            <p:ph type="title"/>
          </p:nvPr>
        </p:nvSpPr>
        <p:spPr>
          <a:xfrm>
            <a:off x="302599" y="418350"/>
            <a:ext cx="11585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CRISP DM MODEL</a:t>
            </a:r>
            <a:endParaRPr sz="3400"/>
          </a:p>
        </p:txBody>
      </p:sp>
      <p:pic>
        <p:nvPicPr>
          <p:cNvPr descr="Image result for crisp dm model datamining slideshare"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675" y="1722588"/>
            <a:ext cx="5069625" cy="435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>
            <p:ph idx="2" type="body"/>
          </p:nvPr>
        </p:nvSpPr>
        <p:spPr>
          <a:xfrm>
            <a:off x="302599" y="1006100"/>
            <a:ext cx="115857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CC0000"/>
                </a:solidFill>
                <a:highlight>
                  <a:srgbClr val="FFFFFF"/>
                </a:highlight>
              </a:rPr>
              <a:t>Cr</a:t>
            </a:r>
            <a:r>
              <a:rPr lang="en-US" sz="2400" u="sng">
                <a:solidFill>
                  <a:srgbClr val="404040"/>
                </a:solidFill>
                <a:highlight>
                  <a:srgbClr val="FFFFFF"/>
                </a:highlight>
              </a:rPr>
              <a:t>oss-</a:t>
            </a:r>
            <a:r>
              <a:rPr b="1" lang="en-US" sz="2400" u="sng">
                <a:solidFill>
                  <a:srgbClr val="CC0000"/>
                </a:solidFill>
                <a:highlight>
                  <a:srgbClr val="FFFFFF"/>
                </a:highlight>
              </a:rPr>
              <a:t>I</a:t>
            </a:r>
            <a:r>
              <a:rPr lang="en-US" sz="2400" u="sng">
                <a:solidFill>
                  <a:srgbClr val="404040"/>
                </a:solidFill>
                <a:highlight>
                  <a:srgbClr val="FFFFFF"/>
                </a:highlight>
              </a:rPr>
              <a:t>ndustry </a:t>
            </a:r>
            <a:r>
              <a:rPr b="1" lang="en-US" sz="2400" u="sng">
                <a:solidFill>
                  <a:srgbClr val="CC0000"/>
                </a:solidFill>
                <a:highlight>
                  <a:srgbClr val="FFFFFF"/>
                </a:highlight>
              </a:rPr>
              <a:t>S</a:t>
            </a:r>
            <a:r>
              <a:rPr lang="en-US" sz="2400" u="sng">
                <a:solidFill>
                  <a:srgbClr val="404040"/>
                </a:solidFill>
                <a:highlight>
                  <a:srgbClr val="FFFFFF"/>
                </a:highlight>
              </a:rPr>
              <a:t>tandard </a:t>
            </a:r>
            <a:r>
              <a:rPr b="1" lang="en-US" sz="2400" u="sng">
                <a:solidFill>
                  <a:srgbClr val="CC0000"/>
                </a:solidFill>
                <a:highlight>
                  <a:srgbClr val="FFFFFF"/>
                </a:highlight>
              </a:rPr>
              <a:t>P</a:t>
            </a:r>
            <a:r>
              <a:rPr lang="en-US" sz="2400" u="sng">
                <a:solidFill>
                  <a:srgbClr val="404040"/>
                </a:solidFill>
                <a:highlight>
                  <a:srgbClr val="FFFFFF"/>
                </a:highlight>
              </a:rPr>
              <a:t>rocess for</a:t>
            </a:r>
            <a:r>
              <a:rPr b="1" lang="en-US" sz="2400" u="sng">
                <a:solidFill>
                  <a:srgbClr val="CC0000"/>
                </a:solidFill>
                <a:highlight>
                  <a:srgbClr val="FFFFFF"/>
                </a:highlight>
              </a:rPr>
              <a:t> D</a:t>
            </a:r>
            <a:r>
              <a:rPr lang="en-US" sz="2400" u="sng">
                <a:solidFill>
                  <a:srgbClr val="404040"/>
                </a:solidFill>
                <a:highlight>
                  <a:srgbClr val="FFFFFF"/>
                </a:highlight>
              </a:rPr>
              <a:t>ata </a:t>
            </a:r>
            <a:r>
              <a:rPr b="1" lang="en-US" sz="2400" u="sng">
                <a:solidFill>
                  <a:srgbClr val="CC0000"/>
                </a:solidFill>
                <a:highlight>
                  <a:srgbClr val="FFFFFF"/>
                </a:highlight>
              </a:rPr>
              <a:t>M</a:t>
            </a:r>
            <a:r>
              <a:rPr lang="en-US" sz="2400" u="sng">
                <a:solidFill>
                  <a:srgbClr val="404040"/>
                </a:solidFill>
                <a:highlight>
                  <a:srgbClr val="FFFFFF"/>
                </a:highlight>
              </a:rPr>
              <a:t>ining</a:t>
            </a:r>
            <a:endParaRPr sz="24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302600" y="1086350"/>
            <a:ext cx="11585700" cy="5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00000"/>
                </a:solidFill>
              </a:rPr>
              <a:t>STAGE ONE – </a:t>
            </a:r>
            <a:r>
              <a:rPr b="1" lang="en-US" sz="1800" u="sng">
                <a:solidFill>
                  <a:srgbClr val="000000"/>
                </a:solidFill>
              </a:rPr>
              <a:t>BUSINESS UNDERSTANDING</a:t>
            </a:r>
            <a:endParaRPr b="1" sz="18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Determining </a:t>
            </a:r>
            <a:r>
              <a:rPr lang="en-US" sz="1800">
                <a:solidFill>
                  <a:srgbClr val="000000"/>
                </a:solidFill>
              </a:rPr>
              <a:t>desired outputs, accessing current situation, determining data mining goals, producing project plan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00000"/>
                </a:solidFill>
              </a:rPr>
              <a:t>STAGE TWO – DATA UNDERSTANDING</a:t>
            </a:r>
            <a:endParaRPr b="1" sz="18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Describing and exploring data, verifying data quality, creating data quality report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00000"/>
                </a:solidFill>
              </a:rPr>
              <a:t>STAGE THREE – DATA PREPARATION</a:t>
            </a:r>
            <a:endParaRPr b="1" sz="18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Selecting data ,cleaning the data, constructing required dataset, integrating data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00000"/>
                </a:solidFill>
              </a:rPr>
              <a:t>STAGE FOUR – MODELLING</a:t>
            </a:r>
            <a:endParaRPr b="1" sz="18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Selecting modeling technique, generating test design, building models, assessing models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00000"/>
                </a:solidFill>
              </a:rPr>
              <a:t>STAGE FIVE – EVALUATION</a:t>
            </a:r>
            <a:endParaRPr b="1" sz="18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Evaluating the results, reviewing process, determining next steps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00000"/>
                </a:solidFill>
              </a:rPr>
              <a:t>STAGE SIX – DEPLOYMENT</a:t>
            </a:r>
            <a:endParaRPr b="1" sz="18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Planning deployment, planning monitoring and maintenance measures, producing final report, reviewing project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6" name="Google Shape;226;p25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25"/>
          <p:cNvSpPr txBox="1"/>
          <p:nvPr>
            <p:ph type="title"/>
          </p:nvPr>
        </p:nvSpPr>
        <p:spPr>
          <a:xfrm>
            <a:off x="302599" y="418350"/>
            <a:ext cx="11585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6 Phases of CRISP DM Model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302600" y="1429925"/>
            <a:ext cx="7256400" cy="4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With the help of our project, Telco will be able to analyse attributes and behaviour of their customers to understand what individual customers are interested in.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With the advance segmentation based on multiple customer attributes,Telco will be able to understand and increase customer retention.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Engage customers in each segment more effectively based on interests throughout their lifecycle</a:t>
            </a:r>
            <a:endParaRPr sz="2400"/>
          </a:p>
        </p:txBody>
      </p:sp>
      <p:sp>
        <p:nvSpPr>
          <p:cNvPr id="234" name="Google Shape;234;p26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6"/>
          <p:cNvSpPr txBox="1"/>
          <p:nvPr>
            <p:ph type="title"/>
          </p:nvPr>
        </p:nvSpPr>
        <p:spPr>
          <a:xfrm>
            <a:off x="302599" y="418350"/>
            <a:ext cx="11585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Business Implications</a:t>
            </a:r>
            <a:endParaRPr sz="3400"/>
          </a:p>
        </p:txBody>
      </p:sp>
      <p:pic>
        <p:nvPicPr>
          <p:cNvPr descr="Image result for customer segmentation"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175" y="1429925"/>
            <a:ext cx="4982700" cy="47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27"/>
          <p:cNvSpPr txBox="1"/>
          <p:nvPr>
            <p:ph type="title"/>
          </p:nvPr>
        </p:nvSpPr>
        <p:spPr>
          <a:xfrm>
            <a:off x="620875" y="214825"/>
            <a:ext cx="10732800" cy="11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Dataset - Quick Look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dataset consist of 7043 customer records &amp; 21 features</a:t>
            </a:r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00" y="1806125"/>
            <a:ext cx="10732673" cy="41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sing 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